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1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  <p:sldId id="319" r:id="rId9"/>
    <p:sldId id="277" r:id="rId10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Londrina Solid" panose="020B0604020202020204" charset="0"/>
      <p:regular r:id="rId17"/>
    </p:embeddedFont>
    <p:embeddedFont>
      <p:font typeface="Roboto Condensed Light" panose="02000000000000000000" pitchFamily="2" charset="0"/>
      <p:regular r:id="rId18"/>
      <p: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2434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9" name="Google Shape;2449;g10a093f3af2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0" name="Google Shape;2450;g10a093f3af2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0931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  <p:sldLayoutId id="214748367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9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Consider the grammar G which has the productions A → a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IAa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I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bAA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IAAb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IAbA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and answer the following questions: what is the start symbol of G? 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11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 the Start Symbol: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 the given grammar G, the start symbol is typically denoted by a non-terminal symbol, and "1" appears to be a terminal symbol, not a non-terminal.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start symbol is the symbol from which the derivation of a string begins in a grammar.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083106">
            <a:off x="3800047" y="141816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the Start Symbol: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In the given grammar G, the symbol "A" is explicitly used as the first symbol in the production rules.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Typically, in a context-free grammar, the symbol used on the left-hand side of the first production rule is considered the start symbol.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 the Start Symbol: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symbol "B" does not appear anywhere in the given grammar's production rules.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Without any indication in the production rules that "B" serves as the start symbol, it cannot be assumed to be the start symbol.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11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not the Start Symbol: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Similar to Option a, "11" seems to represent a sequence of terminal symbols rather than a non-terminal symbol, which is typically used to denote the start symbol in a context-free grammar.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10 and 11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10. continuation with above question  Is </a:t>
            </a:r>
            <a:r>
              <a:rPr lang="en-US" sz="18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aaabb</a:t>
            </a: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 L(G)?</a:t>
            </a:r>
          </a:p>
          <a:p>
            <a:pPr marL="425450" indent="-285750" rtl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Yes/no </a:t>
            </a:r>
          </a:p>
          <a:p>
            <a:pPr marL="1397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11. Is </a:t>
            </a:r>
            <a:r>
              <a:rPr lang="en-US" sz="18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aaaabb</a:t>
            </a: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 L(G)?</a:t>
            </a:r>
          </a:p>
          <a:p>
            <a:pPr marL="425450" indent="-285750" rtl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Yes /no 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130996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2" name="Google Shape;2452;p53"/>
          <p:cNvSpPr/>
          <p:nvPr/>
        </p:nvSpPr>
        <p:spPr>
          <a:xfrm>
            <a:off x="720000" y="1708749"/>
            <a:ext cx="3708300" cy="3138825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4" name="Google Shape;2454;p53"/>
          <p:cNvSpPr/>
          <p:nvPr/>
        </p:nvSpPr>
        <p:spPr>
          <a:xfrm>
            <a:off x="833550" y="2005863"/>
            <a:ext cx="146100" cy="146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5" name="Google Shape;2455;p53"/>
          <p:cNvSpPr txBox="1"/>
          <p:nvPr/>
        </p:nvSpPr>
        <p:spPr>
          <a:xfrm>
            <a:off x="720000" y="1201925"/>
            <a:ext cx="1486500" cy="492600"/>
          </a:xfrm>
          <a:prstGeom prst="rect">
            <a:avLst/>
          </a:prstGeom>
          <a:noFill/>
          <a:ln>
            <a:noFill/>
          </a:ln>
          <a:effectLst>
            <a:outerShdw dist="28575" dir="2760000" algn="bl" rotWithShape="0">
              <a:srgbClr val="000000"/>
            </a:outerShdw>
          </a:effectLst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10</a:t>
            </a:r>
            <a:endParaRPr sz="2000" dirty="0">
              <a:solidFill>
                <a:schemeClr val="dk2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2456" name="Google Shape;2456;p53"/>
          <p:cNvSpPr txBox="1"/>
          <p:nvPr/>
        </p:nvSpPr>
        <p:spPr>
          <a:xfrm>
            <a:off x="979650" y="1903862"/>
            <a:ext cx="3335100" cy="2785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10. Starting with the start symbol "A", we can derive the string "</a:t>
            </a:r>
            <a:r>
              <a:rPr lang="en-GB" sz="1200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aaabb</a:t>
            </a: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using the production rules of G:</a:t>
            </a: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1.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aIAa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2. I → ε</a:t>
            </a: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3.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bAA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4.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IAAb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5. I → ε</a:t>
            </a: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6.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IAAb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7. I → ε</a:t>
            </a: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8.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bAA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9.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bAA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10.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bAA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11. A → ε</a:t>
            </a:r>
          </a:p>
        </p:txBody>
      </p:sp>
      <p:sp>
        <p:nvSpPr>
          <p:cNvPr id="2462" name="Google Shape;2462;p53"/>
          <p:cNvSpPr txBox="1"/>
          <p:nvPr/>
        </p:nvSpPr>
        <p:spPr>
          <a:xfrm>
            <a:off x="4715700" y="1201925"/>
            <a:ext cx="1486500" cy="492600"/>
          </a:xfrm>
          <a:prstGeom prst="rect">
            <a:avLst/>
          </a:prstGeom>
          <a:noFill/>
          <a:ln>
            <a:noFill/>
          </a:ln>
          <a:effectLst>
            <a:outerShdw dist="28575" dir="2760000" algn="bl" rotWithShape="0">
              <a:srgbClr val="000000"/>
            </a:outerShdw>
          </a:effectLst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11</a:t>
            </a:r>
            <a:endParaRPr sz="2000" dirty="0">
              <a:solidFill>
                <a:schemeClr val="dk2"/>
              </a:solidFill>
              <a:latin typeface="Londrina Solid"/>
              <a:ea typeface="Londrina Solid"/>
              <a:cs typeface="Londrina Solid"/>
              <a:sym typeface="Londrina Solid"/>
            </a:endParaRPr>
          </a:p>
        </p:txBody>
      </p:sp>
      <p:sp>
        <p:nvSpPr>
          <p:cNvPr id="2463" name="Google Shape;2463;p53"/>
          <p:cNvSpPr/>
          <p:nvPr/>
        </p:nvSpPr>
        <p:spPr>
          <a:xfrm>
            <a:off x="4715700" y="1708750"/>
            <a:ext cx="3708300" cy="3138824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grpSp>
        <p:nvGrpSpPr>
          <p:cNvPr id="2469" name="Google Shape;2469;p53"/>
          <p:cNvGrpSpPr/>
          <p:nvPr/>
        </p:nvGrpSpPr>
        <p:grpSpPr>
          <a:xfrm>
            <a:off x="1123240" y="551313"/>
            <a:ext cx="6670964" cy="275463"/>
            <a:chOff x="2873875" y="1095738"/>
            <a:chExt cx="6670964" cy="275463"/>
          </a:xfrm>
        </p:grpSpPr>
        <p:sp>
          <p:nvSpPr>
            <p:cNvPr id="2470" name="Google Shape;2470;p53"/>
            <p:cNvSpPr/>
            <p:nvPr/>
          </p:nvSpPr>
          <p:spPr>
            <a:xfrm>
              <a:off x="2950386" y="1095738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9427714" y="11924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3" name="Google Shape;2473;p53"/>
          <p:cNvSpPr/>
          <p:nvPr/>
        </p:nvSpPr>
        <p:spPr>
          <a:xfrm>
            <a:off x="4513441" y="4339695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67;p34">
            <a:extLst>
              <a:ext uri="{FF2B5EF4-FFF2-40B4-BE49-F238E27FC236}">
                <a16:creationId xmlns:a16="http://schemas.microsoft.com/office/drawing/2014/main" id="{C06481EB-930B-467C-9BF3-55B4A46D4013}"/>
              </a:ext>
            </a:extLst>
          </p:cNvPr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89C8BF-F76F-A8F4-8E8C-16B35F8179EE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sp>
        <p:nvSpPr>
          <p:cNvPr id="4" name="Google Shape;273;p3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0052DFF-DD5E-3CC6-0289-B7ABD031B928}"/>
              </a:ext>
            </a:extLst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42;p34">
            <a:extLst>
              <a:ext uri="{FF2B5EF4-FFF2-40B4-BE49-F238E27FC236}">
                <a16:creationId xmlns:a16="http://schemas.microsoft.com/office/drawing/2014/main" id="{0E814959-0BBB-7653-D4A7-0848DF6DCA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8" name="Google Shape;2454;p53">
            <a:extLst>
              <a:ext uri="{FF2B5EF4-FFF2-40B4-BE49-F238E27FC236}">
                <a16:creationId xmlns:a16="http://schemas.microsoft.com/office/drawing/2014/main" id="{6DC56A05-C7DB-2E2F-DC38-8A234A739BC9}"/>
              </a:ext>
            </a:extLst>
          </p:cNvPr>
          <p:cNvSpPr/>
          <p:nvPr/>
        </p:nvSpPr>
        <p:spPr>
          <a:xfrm>
            <a:off x="4824948" y="2005863"/>
            <a:ext cx="146100" cy="146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456;p53">
            <a:extLst>
              <a:ext uri="{FF2B5EF4-FFF2-40B4-BE49-F238E27FC236}">
                <a16:creationId xmlns:a16="http://schemas.microsoft.com/office/drawing/2014/main" id="{36AB0B61-1050-7CCE-5DB7-BDEAFEF68E69}"/>
              </a:ext>
            </a:extLst>
          </p:cNvPr>
          <p:cNvSpPr txBox="1"/>
          <p:nvPr/>
        </p:nvSpPr>
        <p:spPr>
          <a:xfrm>
            <a:off x="4975350" y="1885210"/>
            <a:ext cx="3335100" cy="2454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11. Starting with the start symbol "A", we can derive the string "</a:t>
            </a:r>
            <a:r>
              <a:rPr lang="en-GB" sz="1200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aaaabb</a:t>
            </a:r>
            <a:r>
              <a:rPr lang="en-GB" sz="1200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using the production rules of G:</a:t>
            </a: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1.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aIAa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2. I → ε</a:t>
            </a: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3.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aIAa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4. I → ε</a:t>
            </a: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5.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aIAa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6. I → ε</a:t>
            </a: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7.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bAA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8. A → </a:t>
            </a:r>
            <a:r>
              <a:rPr lang="en-GB" sz="1200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bAA</a:t>
            </a: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2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  9. A → ε</a:t>
            </a:r>
          </a:p>
        </p:txBody>
      </p:sp>
      <p:grpSp>
        <p:nvGrpSpPr>
          <p:cNvPr id="10" name="Google Shape;233;p33">
            <a:extLst>
              <a:ext uri="{FF2B5EF4-FFF2-40B4-BE49-F238E27FC236}">
                <a16:creationId xmlns:a16="http://schemas.microsoft.com/office/drawing/2014/main" id="{65F3FB90-2936-A20F-9A5E-DBB8B152C682}"/>
              </a:ext>
            </a:extLst>
          </p:cNvPr>
          <p:cNvGrpSpPr/>
          <p:nvPr/>
        </p:nvGrpSpPr>
        <p:grpSpPr>
          <a:xfrm>
            <a:off x="2650834" y="1094868"/>
            <a:ext cx="827689" cy="294603"/>
            <a:chOff x="2873875" y="1242400"/>
            <a:chExt cx="827689" cy="294603"/>
          </a:xfrm>
        </p:grpSpPr>
        <p:sp>
          <p:nvSpPr>
            <p:cNvPr id="11" name="Google Shape;234;p33">
              <a:extLst>
                <a:ext uri="{FF2B5EF4-FFF2-40B4-BE49-F238E27FC236}">
                  <a16:creationId xmlns:a16="http://schemas.microsoft.com/office/drawing/2014/main" id="{00A7AB36-38BE-92E5-931A-D009C894B6C3}"/>
                </a:ext>
              </a:extLst>
            </p:cNvPr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5;p33">
              <a:extLst>
                <a:ext uri="{FF2B5EF4-FFF2-40B4-BE49-F238E27FC236}">
                  <a16:creationId xmlns:a16="http://schemas.microsoft.com/office/drawing/2014/main" id="{CCF5F0A5-EFF2-C771-EC8F-01FB93546EB2}"/>
                </a:ext>
              </a:extLst>
            </p:cNvPr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6;p33">
              <a:extLst>
                <a:ext uri="{FF2B5EF4-FFF2-40B4-BE49-F238E27FC236}">
                  <a16:creationId xmlns:a16="http://schemas.microsoft.com/office/drawing/2014/main" id="{90C529B6-268D-3EDA-EA09-1D3431DE0AF1}"/>
                </a:ext>
              </a:extLst>
            </p:cNvPr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520;p44">
            <a:extLst>
              <a:ext uri="{FF2B5EF4-FFF2-40B4-BE49-F238E27FC236}">
                <a16:creationId xmlns:a16="http://schemas.microsoft.com/office/drawing/2014/main" id="{78AC0C3D-EC0C-96FB-8105-D13C32307BFA}"/>
              </a:ext>
            </a:extLst>
          </p:cNvPr>
          <p:cNvSpPr/>
          <p:nvPr/>
        </p:nvSpPr>
        <p:spPr>
          <a:xfrm>
            <a:off x="6027176" y="4618784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703;p44">
            <a:extLst>
              <a:ext uri="{FF2B5EF4-FFF2-40B4-BE49-F238E27FC236}">
                <a16:creationId xmlns:a16="http://schemas.microsoft.com/office/drawing/2014/main" id="{5388C0B8-9FC0-5942-9E5A-D51D4977F8B5}"/>
              </a:ext>
            </a:extLst>
          </p:cNvPr>
          <p:cNvGrpSpPr/>
          <p:nvPr/>
        </p:nvGrpSpPr>
        <p:grpSpPr>
          <a:xfrm>
            <a:off x="7955739" y="3399110"/>
            <a:ext cx="332582" cy="385079"/>
            <a:chOff x="2977025" y="2115700"/>
            <a:chExt cx="277800" cy="321650"/>
          </a:xfrm>
        </p:grpSpPr>
        <p:sp>
          <p:nvSpPr>
            <p:cNvPr id="16" name="Google Shape;1704;p44">
              <a:extLst>
                <a:ext uri="{FF2B5EF4-FFF2-40B4-BE49-F238E27FC236}">
                  <a16:creationId xmlns:a16="http://schemas.microsoft.com/office/drawing/2014/main" id="{C6DEB402-F7C0-F3E3-6BD3-21C71FE5355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05;p44">
              <a:extLst>
                <a:ext uri="{FF2B5EF4-FFF2-40B4-BE49-F238E27FC236}">
                  <a16:creationId xmlns:a16="http://schemas.microsoft.com/office/drawing/2014/main" id="{2E575414-EC53-9829-0F20-473930D6BF2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718;p44">
            <a:extLst>
              <a:ext uri="{FF2B5EF4-FFF2-40B4-BE49-F238E27FC236}">
                <a16:creationId xmlns:a16="http://schemas.microsoft.com/office/drawing/2014/main" id="{9E35A21D-8BB9-9F31-BC26-EFC55F203E3F}"/>
              </a:ext>
            </a:extLst>
          </p:cNvPr>
          <p:cNvGrpSpPr/>
          <p:nvPr/>
        </p:nvGrpSpPr>
        <p:grpSpPr>
          <a:xfrm>
            <a:off x="7339211" y="4462417"/>
            <a:ext cx="137229" cy="142616"/>
            <a:chOff x="2872375" y="2315525"/>
            <a:chExt cx="114625" cy="119125"/>
          </a:xfrm>
        </p:grpSpPr>
        <p:sp>
          <p:nvSpPr>
            <p:cNvPr id="19" name="Google Shape;1719;p44">
              <a:extLst>
                <a:ext uri="{FF2B5EF4-FFF2-40B4-BE49-F238E27FC236}">
                  <a16:creationId xmlns:a16="http://schemas.microsoft.com/office/drawing/2014/main" id="{54B69908-1782-F5B0-F688-10F2E836A36B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720;p44">
              <a:extLst>
                <a:ext uri="{FF2B5EF4-FFF2-40B4-BE49-F238E27FC236}">
                  <a16:creationId xmlns:a16="http://schemas.microsoft.com/office/drawing/2014/main" id="{4D5CA737-640D-E620-A0D1-351343E390F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784C4CEE-9289-B69E-E648-71B697315089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EF30EE4D-0F47-FF3C-5B43-8A948D502532}"/>
              </a:ext>
            </a:extLst>
          </p:cNvPr>
          <p:cNvGrpSpPr/>
          <p:nvPr/>
        </p:nvGrpSpPr>
        <p:grpSpPr>
          <a:xfrm>
            <a:off x="1507504" y="11986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241FAED5-97D0-C11C-62CB-3CD60B70B31B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C744CFB4-0C9C-06C8-8637-ADCE1150883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CE35869B-A7C9-08F0-A2CD-61027BDC01F1}"/>
              </a:ext>
            </a:extLst>
          </p:cNvPr>
          <p:cNvSpPr/>
          <p:nvPr/>
        </p:nvSpPr>
        <p:spPr>
          <a:xfrm>
            <a:off x="6085074" y="131932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69A8AB43-CA60-1B12-07BE-48BDC9EA33A4}"/>
              </a:ext>
            </a:extLst>
          </p:cNvPr>
          <p:cNvSpPr/>
          <p:nvPr/>
        </p:nvSpPr>
        <p:spPr>
          <a:xfrm>
            <a:off x="8270981" y="134103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30E086B-DCC8-D4A6-EA84-B3345B6175DC}"/>
              </a:ext>
            </a:extLst>
          </p:cNvPr>
          <p:cNvSpPr/>
          <p:nvPr/>
        </p:nvSpPr>
        <p:spPr>
          <a:xfrm>
            <a:off x="3426258" y="381786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44B3EB07-05A7-A946-4CD8-011C6DFED108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44;p34">
            <a:extLst>
              <a:ext uri="{FF2B5EF4-FFF2-40B4-BE49-F238E27FC236}">
                <a16:creationId xmlns:a16="http://schemas.microsoft.com/office/drawing/2014/main" id="{5075417A-8E48-03D5-DC31-65BBA8A4E3FA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30" name="Google Shape;245;p34">
              <a:extLst>
                <a:ext uri="{FF2B5EF4-FFF2-40B4-BE49-F238E27FC236}">
                  <a16:creationId xmlns:a16="http://schemas.microsoft.com/office/drawing/2014/main" id="{CC283376-5608-611A-4326-D08686E63B1B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46;p34">
              <a:extLst>
                <a:ext uri="{FF2B5EF4-FFF2-40B4-BE49-F238E27FC236}">
                  <a16:creationId xmlns:a16="http://schemas.microsoft.com/office/drawing/2014/main" id="{13540195-171A-61F7-11D4-38818FBC8928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247;p34">
              <a:extLst>
                <a:ext uri="{FF2B5EF4-FFF2-40B4-BE49-F238E27FC236}">
                  <a16:creationId xmlns:a16="http://schemas.microsoft.com/office/drawing/2014/main" id="{C231538D-1130-EEE9-B959-3CAB58358FC4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38" name="Google Shape;248;p34">
                <a:extLst>
                  <a:ext uri="{FF2B5EF4-FFF2-40B4-BE49-F238E27FC236}">
                    <a16:creationId xmlns:a16="http://schemas.microsoft.com/office/drawing/2014/main" id="{446FABEB-979F-5F72-9F57-FD3DC36BA4DA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49;p34">
                <a:extLst>
                  <a:ext uri="{FF2B5EF4-FFF2-40B4-BE49-F238E27FC236}">
                    <a16:creationId xmlns:a16="http://schemas.microsoft.com/office/drawing/2014/main" id="{608E89D0-0242-E470-58A3-E4186BB91CAD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250;p34">
              <a:extLst>
                <a:ext uri="{FF2B5EF4-FFF2-40B4-BE49-F238E27FC236}">
                  <a16:creationId xmlns:a16="http://schemas.microsoft.com/office/drawing/2014/main" id="{518DBD22-C643-3023-3C18-ABAF97B2F540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36" name="Google Shape;251;p34">
                <a:extLst>
                  <a:ext uri="{FF2B5EF4-FFF2-40B4-BE49-F238E27FC236}">
                    <a16:creationId xmlns:a16="http://schemas.microsoft.com/office/drawing/2014/main" id="{1C383293-E622-5033-FC09-178BAAB57F3F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52;p34">
                <a:extLst>
                  <a:ext uri="{FF2B5EF4-FFF2-40B4-BE49-F238E27FC236}">
                    <a16:creationId xmlns:a16="http://schemas.microsoft.com/office/drawing/2014/main" id="{F20E1780-AB30-9AE2-F2A0-4EFF831A45AC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" name="Google Shape;253;p34">
              <a:extLst>
                <a:ext uri="{FF2B5EF4-FFF2-40B4-BE49-F238E27FC236}">
                  <a16:creationId xmlns:a16="http://schemas.microsoft.com/office/drawing/2014/main" id="{E6645DBF-1ED2-26BD-9BCE-4F99D02A6D78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54;p34">
              <a:extLst>
                <a:ext uri="{FF2B5EF4-FFF2-40B4-BE49-F238E27FC236}">
                  <a16:creationId xmlns:a16="http://schemas.microsoft.com/office/drawing/2014/main" id="{25B6E47B-D2CE-5DA4-610C-2D64AACCDADA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527</Words>
  <Application>Microsoft Office PowerPoint</Application>
  <PresentationFormat>On-screen Show (16:9)</PresentationFormat>
  <Paragraphs>73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Didact Gothic</vt:lpstr>
      <vt:lpstr>Londrina Solid</vt:lpstr>
      <vt:lpstr>Arial</vt:lpstr>
      <vt:lpstr>Lato</vt:lpstr>
      <vt:lpstr>Roboto Condensed Light</vt:lpstr>
      <vt:lpstr>Pretty Baby Blue Aesthetic Pack for Students by Slidesgo</vt:lpstr>
      <vt:lpstr>Theory of Computation / Formal Languages</vt:lpstr>
      <vt:lpstr>INTRODUCTION</vt:lpstr>
      <vt:lpstr>Question 9</vt:lpstr>
      <vt:lpstr>Explanation</vt:lpstr>
      <vt:lpstr>Explanation</vt:lpstr>
      <vt:lpstr>Explanation</vt:lpstr>
      <vt:lpstr>Explanation</vt:lpstr>
      <vt:lpstr>Question 10 and 11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37</cp:revision>
  <dcterms:modified xsi:type="dcterms:W3CDTF">2024-04-15T10:59:19Z</dcterms:modified>
</cp:coreProperties>
</file>